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512" r:id="rId2"/>
    <p:sldId id="509" r:id="rId3"/>
    <p:sldId id="460" r:id="rId4"/>
    <p:sldId id="294" r:id="rId5"/>
    <p:sldId id="463" r:id="rId6"/>
    <p:sldId id="295" r:id="rId7"/>
    <p:sldId id="296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5" r:id="rId16"/>
    <p:sldId id="316" r:id="rId17"/>
    <p:sldId id="317" r:id="rId18"/>
    <p:sldId id="318" r:id="rId19"/>
    <p:sldId id="319" r:id="rId20"/>
    <p:sldId id="366" r:id="rId21"/>
    <p:sldId id="367" r:id="rId22"/>
    <p:sldId id="368" r:id="rId23"/>
    <p:sldId id="369" r:id="rId24"/>
    <p:sldId id="370" r:id="rId25"/>
    <p:sldId id="372" r:id="rId26"/>
    <p:sldId id="467" r:id="rId27"/>
    <p:sldId id="468" r:id="rId28"/>
    <p:sldId id="4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4" autoAdjust="0"/>
    <p:restoredTop sz="94660"/>
  </p:normalViewPr>
  <p:slideViewPr>
    <p:cSldViewPr>
      <p:cViewPr varScale="1">
        <p:scale>
          <a:sx n="64" d="100"/>
          <a:sy n="64" d="100"/>
        </p:scale>
        <p:origin x="12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>
              <a:latin typeface="Algerian" pitchFamily="82" charset="0"/>
            </a:rPr>
            <a:t>NEED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20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dirty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/>
            <a:t>Hand over mouth technique</a:t>
          </a:r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/>
            <a:t>Behaviour characteristic</a:t>
          </a:r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A269460F-849C-4339-ACBF-664F742E6860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2000" dirty="0"/>
        </a:p>
      </dgm:t>
    </dgm:pt>
    <dgm:pt modelId="{965B9FBE-01EF-41D0-BAA3-3554425061B5}" type="parTrans" cxnId="{DB6B4FE8-4884-4DA1-9957-A3F930AE42A3}">
      <dgm:prSet/>
      <dgm:spPr/>
      <dgm:t>
        <a:bodyPr/>
        <a:lstStyle/>
        <a:p>
          <a:endParaRPr lang="en-US"/>
        </a:p>
      </dgm:t>
    </dgm:pt>
    <dgm:pt modelId="{5BAB8B8D-1B3A-4051-BD4F-1AE2AD8B9F3F}" type="sibTrans" cxnId="{DB6B4FE8-4884-4DA1-9957-A3F930AE42A3}">
      <dgm:prSet/>
      <dgm:spPr/>
      <dgm:t>
        <a:bodyPr/>
        <a:lstStyle/>
        <a:p>
          <a:endParaRPr lang="en-US"/>
        </a:p>
      </dgm:t>
    </dgm:pt>
    <dgm:pt modelId="{1ABE1A02-37E9-420E-B4B3-7C5C77872827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/>
            <a:t>Communication</a:t>
          </a:r>
        </a:p>
      </dgm:t>
    </dgm:pt>
    <dgm:pt modelId="{47004D7A-75E2-4D0E-BF59-F1BC246E19E8}" type="parTrans" cxnId="{05DD8514-CA15-4235-B1A9-67CD0001D04C}">
      <dgm:prSet/>
      <dgm:spPr/>
      <dgm:t>
        <a:bodyPr/>
        <a:lstStyle/>
        <a:p>
          <a:endParaRPr lang="en-US"/>
        </a:p>
      </dgm:t>
    </dgm:pt>
    <dgm:pt modelId="{DE33492A-304E-4D67-9BF8-27B22E8016CD}" type="sibTrans" cxnId="{05DD8514-CA15-4235-B1A9-67CD0001D04C}">
      <dgm:prSet/>
      <dgm:spPr/>
      <dgm:t>
        <a:bodyPr/>
        <a:lstStyle/>
        <a:p>
          <a:endParaRPr lang="en-US"/>
        </a:p>
      </dgm:t>
    </dgm:pt>
    <dgm:pt modelId="{5CD55931-D27D-4EF6-9FA4-623910E048A9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/>
            <a:t>Factors influencing child behaviour</a:t>
          </a:r>
        </a:p>
      </dgm:t>
    </dgm:pt>
    <dgm:pt modelId="{46011F79-8570-44D8-AA13-BD99DF537B87}" type="parTrans" cxnId="{A1723F87-5B65-4C5A-A238-22C2D19BBEB4}">
      <dgm:prSet/>
      <dgm:spPr/>
    </dgm:pt>
    <dgm:pt modelId="{70767FF7-C1AE-4A92-8B88-2935AD6C203B}" type="sibTrans" cxnId="{A1723F87-5B65-4C5A-A238-22C2D19BBEB4}">
      <dgm:prSet/>
      <dgm:spPr/>
    </dgm:pt>
    <dgm:pt modelId="{32ADD7F2-3762-4078-9A52-2608174306D2}">
      <dgm:prSet/>
      <dgm:spPr/>
      <dgm:t>
        <a:bodyPr/>
        <a:lstStyle/>
        <a:p>
          <a:endParaRPr lang="en-IN" dirty="0"/>
        </a:p>
      </dgm:t>
    </dgm:pt>
    <dgm:pt modelId="{8AA1CA37-9C79-462C-B2F7-A1D02734C026}" type="parTrans" cxnId="{500CFE9D-D00B-4EE0-9B0F-E853F3ACC954}">
      <dgm:prSet/>
      <dgm:spPr/>
      <dgm:t>
        <a:bodyPr/>
        <a:lstStyle/>
        <a:p>
          <a:endParaRPr lang="en-US"/>
        </a:p>
      </dgm:t>
    </dgm:pt>
    <dgm:pt modelId="{98E0E713-2B51-479D-8D1D-6A174019B0A1}" type="sibTrans" cxnId="{500CFE9D-D00B-4EE0-9B0F-E853F3ACC954}">
      <dgm:prSet/>
      <dgm:spPr/>
      <dgm:t>
        <a:bodyPr/>
        <a:lstStyle/>
        <a:p>
          <a:endParaRPr lang="en-US"/>
        </a:p>
      </dgm:t>
    </dgm:pt>
    <dgm:pt modelId="{C43B5C05-2452-477C-B6DC-CD3ADF84611D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/>
            <a:t>Use of second language</a:t>
          </a:r>
        </a:p>
      </dgm:t>
    </dgm:pt>
    <dgm:pt modelId="{438886A5-A399-4419-B08E-10A5136D50D1}" type="parTrans" cxnId="{579B8331-8C73-4D8E-82CE-1944BC961EBA}">
      <dgm:prSet/>
      <dgm:spPr/>
    </dgm:pt>
    <dgm:pt modelId="{DD44E82F-4639-45AC-B965-D531947E9186}" type="sibTrans" cxnId="{579B8331-8C73-4D8E-82CE-1944BC961EBA}">
      <dgm:prSet/>
      <dgm:spPr/>
    </dgm:pt>
    <dgm:pt modelId="{539DAB3E-9313-4CFE-A0D9-AD96C9740581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/>
            <a:t>Tell-show-do</a:t>
          </a:r>
        </a:p>
      </dgm:t>
    </dgm:pt>
    <dgm:pt modelId="{7B46AE3C-784F-40A4-874D-8B3E58B50712}" type="parTrans" cxnId="{A75E20CF-67EB-43FC-ACEF-6773B6DF0019}">
      <dgm:prSet/>
      <dgm:spPr/>
    </dgm:pt>
    <dgm:pt modelId="{BDBBEEE2-4180-491F-B9FA-1D8E651A323A}" type="sibTrans" cxnId="{A75E20CF-67EB-43FC-ACEF-6773B6DF0019}">
      <dgm:prSet/>
      <dgm:spPr/>
    </dgm:pt>
    <dgm:pt modelId="{A9D843A0-41F8-4D05-AFED-614D60FDE20F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 sz="2000" dirty="0"/>
        </a:p>
      </dgm:t>
    </dgm:pt>
    <dgm:pt modelId="{892BDE20-23E5-4A90-B9CF-562BBB0ECAA1}" type="parTrans" cxnId="{9C0F2E1B-46C8-45B3-A5EF-C076115FE993}">
      <dgm:prSet/>
      <dgm:spPr/>
    </dgm:pt>
    <dgm:pt modelId="{AC70E16F-5E47-441B-8DD6-9598B61C6F11}" type="sibTrans" cxnId="{9C0F2E1B-46C8-45B3-A5EF-C076115FE993}">
      <dgm:prSet/>
      <dgm:spPr/>
    </dgm:pt>
    <dgm:pt modelId="{FCB6F953-2AA9-4E0F-B08C-1243D780C878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/>
            <a:t>Protective stabilisation</a:t>
          </a:r>
        </a:p>
      </dgm:t>
    </dgm:pt>
    <dgm:pt modelId="{F60F8503-700C-4C17-83C2-68FB38217E11}" type="parTrans" cxnId="{96F42B80-0423-4524-BAE8-C345E3EA22D8}">
      <dgm:prSet/>
      <dgm:spPr/>
    </dgm:pt>
    <dgm:pt modelId="{909561EC-F056-45DA-88EC-9B3AD1AE5EF5}" type="sibTrans" cxnId="{96F42B80-0423-4524-BAE8-C345E3EA22D8}">
      <dgm:prSet/>
      <dgm:spPr/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Y="-151">
        <dgm:presLayoutVars>
          <dgm:chMax val="1"/>
          <dgm:bulletEnabled val="1"/>
        </dgm:presLayoutVars>
      </dgm:prSet>
      <dgm:spPr/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D89CD7F-7917-4904-80B4-783F736258A1}" type="pres">
      <dgm:prSet presAssocID="{A941703B-3989-4CCF-82DF-D90B0FAABB1E}" presName="descendantText" presStyleLbl="alignAccFollowNode1" presStyleIdx="1" presStyleCnt="3" custScaleY="126504" custLinFactNeighborX="309" custLinFactNeighborY="-271">
        <dgm:presLayoutVars>
          <dgm:bulletEnabled val="1"/>
        </dgm:presLayoutVars>
      </dgm:prSet>
      <dgm:spPr/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67F6727-7A83-4D6F-B692-20DDFF77EE91}" type="pres">
      <dgm:prSet presAssocID="{85681603-BE50-42FD-A9CC-64FFB9A9815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B703403-EBCD-4342-8B8A-2E3018456FF6}" type="presOf" srcId="{C43B5C05-2452-477C-B6DC-CD3ADF84611D}" destId="{ED89CD7F-7917-4904-80B4-783F736258A1}" srcOrd="0" destOrd="3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05DD8514-CA15-4235-B1A9-67CD0001D04C}" srcId="{A941703B-3989-4CCF-82DF-D90B0FAABB1E}" destId="{1ABE1A02-37E9-420E-B4B3-7C5C77872827}" srcOrd="2" destOrd="0" parTransId="{47004D7A-75E2-4D0E-BF59-F1BC246E19E8}" sibTransId="{DE33492A-304E-4D67-9BF8-27B22E8016CD}"/>
    <dgm:cxn modelId="{12A8FA19-7FE2-4AA8-A74A-D258DA0804BE}" type="presOf" srcId="{5CD55931-D27D-4EF6-9FA4-623910E048A9}" destId="{F1D7AD5C-DB44-4A19-8B7F-FADF354433E5}" srcOrd="0" destOrd="1" presId="urn:microsoft.com/office/officeart/2005/8/layout/vList5"/>
    <dgm:cxn modelId="{9C0F2E1B-46C8-45B3-A5EF-C076115FE993}" srcId="{A941703B-3989-4CCF-82DF-D90B0FAABB1E}" destId="{A9D843A0-41F8-4D05-AFED-614D60FDE20F}" srcOrd="5" destOrd="0" parTransId="{892BDE20-23E5-4A90-B9CF-562BBB0ECAA1}" sibTransId="{AC70E16F-5E47-441B-8DD6-9598B61C6F11}"/>
    <dgm:cxn modelId="{CE0B4631-854C-45B1-B057-8DAAAF7F2066}" type="presOf" srcId="{FCB6F953-2AA9-4E0F-B08C-1243D780C878}" destId="{E67F6727-7A83-4D6F-B692-20DDFF77EE91}" srcOrd="0" destOrd="1" presId="urn:microsoft.com/office/officeart/2005/8/layout/vList5"/>
    <dgm:cxn modelId="{579B8331-8C73-4D8E-82CE-1944BC961EBA}" srcId="{A941703B-3989-4CCF-82DF-D90B0FAABB1E}" destId="{C43B5C05-2452-477C-B6DC-CD3ADF84611D}" srcOrd="3" destOrd="0" parTransId="{438886A5-A399-4419-B08E-10A5136D50D1}" sibTransId="{DD44E82F-4639-45AC-B965-D531947E9186}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B13E2C48-2CF2-439B-BFAE-D0A4BECF6841}" type="presOf" srcId="{85681603-BE50-42FD-A9CC-64FFB9A98157}" destId="{CF365A74-CAAD-414D-A1D9-DFD9ADC1E2B8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1C38994F-E4B9-43F6-84CB-8A6C47701801}" type="presOf" srcId="{CF78353C-ED4A-44F8-82B9-AB8E4EAFD0F1}" destId="{E67F6727-7A83-4D6F-B692-20DDFF77EE91}" srcOrd="0" destOrd="0" presId="urn:microsoft.com/office/officeart/2005/8/layout/vList5"/>
    <dgm:cxn modelId="{9B9F4176-5D2E-4E51-83AB-C843480C8E4F}" type="presOf" srcId="{32ADD7F2-3762-4078-9A52-2608174306D2}" destId="{F1D7AD5C-DB44-4A19-8B7F-FADF354433E5}" srcOrd="0" destOrd="2" presId="urn:microsoft.com/office/officeart/2005/8/layout/vList5"/>
    <dgm:cxn modelId="{9E7C6A79-3BC9-4416-B938-9F26E8981CDD}" type="presOf" srcId="{1ABE1A02-37E9-420E-B4B3-7C5C77872827}" destId="{ED89CD7F-7917-4904-80B4-783F736258A1}" srcOrd="0" destOrd="2" presId="urn:microsoft.com/office/officeart/2005/8/layout/vList5"/>
    <dgm:cxn modelId="{8F35957F-BD5F-4726-96EC-C01DFB54479A}" type="presOf" srcId="{C359A1FE-0145-4C64-A42E-34284E3F2E08}" destId="{ED89CD7F-7917-4904-80B4-783F736258A1}" srcOrd="0" destOrd="0" presId="urn:microsoft.com/office/officeart/2005/8/layout/vList5"/>
    <dgm:cxn modelId="{96F42B80-0423-4524-BAE8-C345E3EA22D8}" srcId="{85681603-BE50-42FD-A9CC-64FFB9A98157}" destId="{FCB6F953-2AA9-4E0F-B08C-1243D780C878}" srcOrd="1" destOrd="0" parTransId="{F60F8503-700C-4C17-83C2-68FB38217E11}" sibTransId="{909561EC-F056-45DA-88EC-9B3AD1AE5EF5}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A1723F87-5B65-4C5A-A238-22C2D19BBEB4}" srcId="{69D16008-07C8-4217-92C4-09136E1731E2}" destId="{5CD55931-D27D-4EF6-9FA4-623910E048A9}" srcOrd="1" destOrd="0" parTransId="{46011F79-8570-44D8-AA13-BD99DF537B87}" sibTransId="{70767FF7-C1AE-4A92-8B88-2935AD6C203B}"/>
    <dgm:cxn modelId="{5A438F89-C09B-4860-9256-985858B5839D}" type="presOf" srcId="{539DAB3E-9313-4CFE-A0D9-AD96C9740581}" destId="{ED89CD7F-7917-4904-80B4-783F736258A1}" srcOrd="0" destOrd="4" presId="urn:microsoft.com/office/officeart/2005/8/layout/vList5"/>
    <dgm:cxn modelId="{500CFE9D-D00B-4EE0-9B0F-E853F3ACC954}" srcId="{69D16008-07C8-4217-92C4-09136E1731E2}" destId="{32ADD7F2-3762-4078-9A52-2608174306D2}" srcOrd="2" destOrd="0" parTransId="{8AA1CA37-9C79-462C-B2F7-A1D02734C026}" sibTransId="{98E0E713-2B51-479D-8D1D-6A174019B0A1}"/>
    <dgm:cxn modelId="{8D8069A4-73B8-4A3B-803F-0A8F72BE8312}" type="presOf" srcId="{B36805F1-1A26-4EA3-9773-7CB7D0B74A47}" destId="{33B8C528-80B2-472D-9692-8F1788AB7EC9}" srcOrd="0" destOrd="0" presId="urn:microsoft.com/office/officeart/2005/8/layout/vList5"/>
    <dgm:cxn modelId="{550C5CA9-E4AF-4239-95D2-361A6DED4A9E}" type="presOf" srcId="{A941703B-3989-4CCF-82DF-D90B0FAABB1E}" destId="{9C9D0967-FA58-46BA-9235-5B5B6530A1AA}" srcOrd="0" destOrd="0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C37333B5-1273-4299-BB2A-8589639760F0}" type="presOf" srcId="{B638C75D-5E26-4E3D-A5D4-23250FFCC06C}" destId="{F1D7AD5C-DB44-4A19-8B7F-FADF354433E5}" srcOrd="0" destOrd="0" presId="urn:microsoft.com/office/officeart/2005/8/layout/vList5"/>
    <dgm:cxn modelId="{7761B0B8-DBB4-4F6D-9F63-05DFF999B0DE}" type="presOf" srcId="{A269460F-849C-4339-ACBF-664F742E6860}" destId="{ED89CD7F-7917-4904-80B4-783F736258A1}" srcOrd="0" destOrd="1" presId="urn:microsoft.com/office/officeart/2005/8/layout/vList5"/>
    <dgm:cxn modelId="{6AD958C8-4CA8-4E0C-8E72-72062950D66D}" type="presOf" srcId="{A9D843A0-41F8-4D05-AFED-614D60FDE20F}" destId="{ED89CD7F-7917-4904-80B4-783F736258A1}" srcOrd="0" destOrd="5" presId="urn:microsoft.com/office/officeart/2005/8/layout/vList5"/>
    <dgm:cxn modelId="{A75E20CF-67EB-43FC-ACEF-6773B6DF0019}" srcId="{A941703B-3989-4CCF-82DF-D90B0FAABB1E}" destId="{539DAB3E-9313-4CFE-A0D9-AD96C9740581}" srcOrd="4" destOrd="0" parTransId="{7B46AE3C-784F-40A4-874D-8B3E58B50712}" sibTransId="{BDBBEEE2-4180-491F-B9FA-1D8E651A323A}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8AD47FE1-56D7-4DD7-B073-2B1AD49B849E}" type="presOf" srcId="{69D16008-07C8-4217-92C4-09136E1731E2}" destId="{D4CBDBA8-A4E6-4F9A-B98A-1579BA25CE39}" srcOrd="0" destOrd="0" presId="urn:microsoft.com/office/officeart/2005/8/layout/vList5"/>
    <dgm:cxn modelId="{DB6B4FE8-4884-4DA1-9957-A3F930AE42A3}" srcId="{A941703B-3989-4CCF-82DF-D90B0FAABB1E}" destId="{A269460F-849C-4339-ACBF-664F742E6860}" srcOrd="1" destOrd="0" parTransId="{965B9FBE-01EF-41D0-BAA3-3554425061B5}" sibTransId="{5BAB8B8D-1B3A-4051-BD4F-1AE2AD8B9F3F}"/>
    <dgm:cxn modelId="{3453B2A8-427F-4B67-878B-8E8C1F39D452}" type="presParOf" srcId="{33B8C528-80B2-472D-9692-8F1788AB7EC9}" destId="{DD4A62C7-52B3-4878-BF01-E85F977063BD}" srcOrd="0" destOrd="0" presId="urn:microsoft.com/office/officeart/2005/8/layout/vList5"/>
    <dgm:cxn modelId="{43E9A4F6-A53E-4080-B2E2-718446D7B494}" type="presParOf" srcId="{DD4A62C7-52B3-4878-BF01-E85F977063BD}" destId="{D4CBDBA8-A4E6-4F9A-B98A-1579BA25CE39}" srcOrd="0" destOrd="0" presId="urn:microsoft.com/office/officeart/2005/8/layout/vList5"/>
    <dgm:cxn modelId="{FB4A6F7A-0FE7-4BF9-BDD7-177727E81720}" type="presParOf" srcId="{DD4A62C7-52B3-4878-BF01-E85F977063BD}" destId="{F1D7AD5C-DB44-4A19-8B7F-FADF354433E5}" srcOrd="1" destOrd="0" presId="urn:microsoft.com/office/officeart/2005/8/layout/vList5"/>
    <dgm:cxn modelId="{16C94B13-5ADC-4C09-A654-75FC83B6755C}" type="presParOf" srcId="{33B8C528-80B2-472D-9692-8F1788AB7EC9}" destId="{C20CC4C3-A18D-47A0-B61A-C86FAC7878AB}" srcOrd="1" destOrd="0" presId="urn:microsoft.com/office/officeart/2005/8/layout/vList5"/>
    <dgm:cxn modelId="{6C052716-EE9D-4CDA-8CCF-3EA756FC1B26}" type="presParOf" srcId="{33B8C528-80B2-472D-9692-8F1788AB7EC9}" destId="{54A3307B-93E8-4A13-9DC4-895525361CF7}" srcOrd="2" destOrd="0" presId="urn:microsoft.com/office/officeart/2005/8/layout/vList5"/>
    <dgm:cxn modelId="{5779CDE3-0108-4AFA-BF32-6259426DD886}" type="presParOf" srcId="{54A3307B-93E8-4A13-9DC4-895525361CF7}" destId="{9C9D0967-FA58-46BA-9235-5B5B6530A1AA}" srcOrd="0" destOrd="0" presId="urn:microsoft.com/office/officeart/2005/8/layout/vList5"/>
    <dgm:cxn modelId="{9D07A12A-F8D1-4374-984F-3903D3F0123A}" type="presParOf" srcId="{54A3307B-93E8-4A13-9DC4-895525361CF7}" destId="{ED89CD7F-7917-4904-80B4-783F736258A1}" srcOrd="1" destOrd="0" presId="urn:microsoft.com/office/officeart/2005/8/layout/vList5"/>
    <dgm:cxn modelId="{F50B2270-B6F8-4F95-BC6C-8831422B5935}" type="presParOf" srcId="{33B8C528-80B2-472D-9692-8F1788AB7EC9}" destId="{644D8222-4A71-4720-8FA7-1D26A5AFF0B5}" srcOrd="3" destOrd="0" presId="urn:microsoft.com/office/officeart/2005/8/layout/vList5"/>
    <dgm:cxn modelId="{2C7068FA-A9FB-43D7-9A4A-FEFBECC19549}" type="presParOf" srcId="{33B8C528-80B2-472D-9692-8F1788AB7EC9}" destId="{AFE0987D-7B5A-4C81-BA3B-2D2739472C53}" srcOrd="4" destOrd="0" presId="urn:microsoft.com/office/officeart/2005/8/layout/vList5"/>
    <dgm:cxn modelId="{F06FAA50-3179-490C-A943-1048ADF766B1}" type="presParOf" srcId="{AFE0987D-7B5A-4C81-BA3B-2D2739472C53}" destId="{CF365A74-CAAD-414D-A1D9-DFD9ADC1E2B8}" srcOrd="0" destOrd="0" presId="urn:microsoft.com/office/officeart/2005/8/layout/vList5"/>
    <dgm:cxn modelId="{F3C30ECF-09E7-4EEC-BA59-1639D1F610AA}" type="presParOf" srcId="{AFE0987D-7B5A-4C81-BA3B-2D2739472C53}" destId="{E67F6727-7A83-4D6F-B692-20DDFF77EE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0F8722-2118-4BB0-AE79-D7E6EAFE7E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732F8F0D-BC6D-4E9F-A0AF-BE5E4E4E7E33}">
      <dgm:prSet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</a:rPr>
            <a:t>Rating</a:t>
          </a:r>
          <a:endParaRPr lang="en-IN" b="1" dirty="0">
            <a:solidFill>
              <a:schemeClr val="bg1"/>
            </a:solidFill>
          </a:endParaRPr>
        </a:p>
      </dgm:t>
    </dgm:pt>
    <dgm:pt modelId="{80B4CC23-2138-4A73-824D-F09688CEA694}" type="parTrans" cxnId="{148BC63A-010A-4136-8B9E-D38F7D08DA42}">
      <dgm:prSet/>
      <dgm:spPr/>
      <dgm:t>
        <a:bodyPr/>
        <a:lstStyle/>
        <a:p>
          <a:endParaRPr lang="en-IN"/>
        </a:p>
      </dgm:t>
    </dgm:pt>
    <dgm:pt modelId="{0BED922B-6A4C-419A-A627-EB6982F85843}" type="sibTrans" cxnId="{148BC63A-010A-4136-8B9E-D38F7D08DA42}">
      <dgm:prSet/>
      <dgm:spPr/>
      <dgm:t>
        <a:bodyPr/>
        <a:lstStyle/>
        <a:p>
          <a:endParaRPr lang="en-IN"/>
        </a:p>
      </dgm:t>
    </dgm:pt>
    <dgm:pt modelId="{78613FC4-ADDA-4D81-B277-B3F2F2AD84AF}" type="pres">
      <dgm:prSet presAssocID="{3D0F8722-2118-4BB0-AE79-D7E6EAFE7E77}" presName="Name0" presStyleCnt="0">
        <dgm:presLayoutVars>
          <dgm:dir/>
          <dgm:animLvl val="lvl"/>
          <dgm:resizeHandles val="exact"/>
        </dgm:presLayoutVars>
      </dgm:prSet>
      <dgm:spPr/>
    </dgm:pt>
    <dgm:pt modelId="{A825EFC9-C2CC-43D6-BBC2-0CFBC56160A0}" type="pres">
      <dgm:prSet presAssocID="{732F8F0D-BC6D-4E9F-A0AF-BE5E4E4E7E33}" presName="linNode" presStyleCnt="0"/>
      <dgm:spPr/>
    </dgm:pt>
    <dgm:pt modelId="{A547D3E9-DC37-4842-A931-A4B8DD015974}" type="pres">
      <dgm:prSet presAssocID="{732F8F0D-BC6D-4E9F-A0AF-BE5E4E4E7E33}" presName="parentText" presStyleLbl="node1" presStyleIdx="0" presStyleCnt="1" custLinFactNeighborY="7196">
        <dgm:presLayoutVars>
          <dgm:chMax val="1"/>
          <dgm:bulletEnabled val="1"/>
        </dgm:presLayoutVars>
      </dgm:prSet>
      <dgm:spPr/>
    </dgm:pt>
  </dgm:ptLst>
  <dgm:cxnLst>
    <dgm:cxn modelId="{148BC63A-010A-4136-8B9E-D38F7D08DA42}" srcId="{3D0F8722-2118-4BB0-AE79-D7E6EAFE7E77}" destId="{732F8F0D-BC6D-4E9F-A0AF-BE5E4E4E7E33}" srcOrd="0" destOrd="0" parTransId="{80B4CC23-2138-4A73-824D-F09688CEA694}" sibTransId="{0BED922B-6A4C-419A-A627-EB6982F85843}"/>
    <dgm:cxn modelId="{C5247E62-45BC-4299-BAE8-44085F1636B6}" type="presOf" srcId="{732F8F0D-BC6D-4E9F-A0AF-BE5E4E4E7E33}" destId="{A547D3E9-DC37-4842-A931-A4B8DD015974}" srcOrd="0" destOrd="0" presId="urn:microsoft.com/office/officeart/2005/8/layout/vList5"/>
    <dgm:cxn modelId="{75A88EE6-4E52-413F-AF26-7CC7E68DC94A}" type="presOf" srcId="{3D0F8722-2118-4BB0-AE79-D7E6EAFE7E77}" destId="{78613FC4-ADDA-4D81-B277-B3F2F2AD84AF}" srcOrd="0" destOrd="0" presId="urn:microsoft.com/office/officeart/2005/8/layout/vList5"/>
    <dgm:cxn modelId="{1CF43E38-D8FA-419C-902E-27C964303CDB}" type="presParOf" srcId="{78613FC4-ADDA-4D81-B277-B3F2F2AD84AF}" destId="{A825EFC9-C2CC-43D6-BBC2-0CFBC56160A0}" srcOrd="0" destOrd="0" presId="urn:microsoft.com/office/officeart/2005/8/layout/vList5"/>
    <dgm:cxn modelId="{DE371DB9-9CBF-4BD2-B838-7158E3A01E2F}" type="presParOf" srcId="{A825EFC9-C2CC-43D6-BBC2-0CFBC56160A0}" destId="{A547D3E9-DC37-4842-A931-A4B8DD01597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7CCAE3-AB85-4AD2-9EED-BB6BD40D5D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70AB247-CA27-40E6-9247-253905977D5B}">
      <dgm:prSet/>
      <dgm:spPr/>
      <dgm:t>
        <a:bodyPr/>
        <a:lstStyle/>
        <a:p>
          <a:pPr rtl="0"/>
          <a:r>
            <a:rPr lang="en-US" b="1" dirty="0" err="1">
              <a:solidFill>
                <a:schemeClr val="bg1"/>
              </a:solidFill>
            </a:rPr>
            <a:t>Behaviour</a:t>
          </a:r>
          <a:endParaRPr lang="en-IN" b="1" dirty="0">
            <a:solidFill>
              <a:schemeClr val="bg1"/>
            </a:solidFill>
          </a:endParaRPr>
        </a:p>
      </dgm:t>
    </dgm:pt>
    <dgm:pt modelId="{09D64A9F-904A-4EB6-9A67-1DA8A251472C}" type="parTrans" cxnId="{86147233-9D40-485E-A5B0-F2E48DCE6DAB}">
      <dgm:prSet/>
      <dgm:spPr/>
      <dgm:t>
        <a:bodyPr/>
        <a:lstStyle/>
        <a:p>
          <a:endParaRPr lang="en-IN"/>
        </a:p>
      </dgm:t>
    </dgm:pt>
    <dgm:pt modelId="{05230775-07EA-484E-B375-8483DEAAB854}" type="sibTrans" cxnId="{86147233-9D40-485E-A5B0-F2E48DCE6DAB}">
      <dgm:prSet/>
      <dgm:spPr/>
      <dgm:t>
        <a:bodyPr/>
        <a:lstStyle/>
        <a:p>
          <a:endParaRPr lang="en-IN"/>
        </a:p>
      </dgm:t>
    </dgm:pt>
    <dgm:pt modelId="{571E350C-4E07-451C-9594-E1451F0BD8CF}" type="pres">
      <dgm:prSet presAssocID="{BF7CCAE3-AB85-4AD2-9EED-BB6BD40D5DDA}" presName="Name0" presStyleCnt="0">
        <dgm:presLayoutVars>
          <dgm:dir/>
          <dgm:animLvl val="lvl"/>
          <dgm:resizeHandles val="exact"/>
        </dgm:presLayoutVars>
      </dgm:prSet>
      <dgm:spPr/>
    </dgm:pt>
    <dgm:pt modelId="{9994DED7-A14E-4FC6-AF7E-D7AF7F9561F7}" type="pres">
      <dgm:prSet presAssocID="{370AB247-CA27-40E6-9247-253905977D5B}" presName="linNode" presStyleCnt="0"/>
      <dgm:spPr/>
    </dgm:pt>
    <dgm:pt modelId="{845F1D70-3398-4960-A307-E9EAA848FE9E}" type="pres">
      <dgm:prSet presAssocID="{370AB247-CA27-40E6-9247-253905977D5B}" presName="parentText" presStyleLbl="node1" presStyleIdx="0" presStyleCnt="1" custScaleX="125272" custLinFactNeighborX="-32680" custLinFactNeighborY="7196">
        <dgm:presLayoutVars>
          <dgm:chMax val="1"/>
          <dgm:bulletEnabled val="1"/>
        </dgm:presLayoutVars>
      </dgm:prSet>
      <dgm:spPr/>
    </dgm:pt>
  </dgm:ptLst>
  <dgm:cxnLst>
    <dgm:cxn modelId="{86147233-9D40-485E-A5B0-F2E48DCE6DAB}" srcId="{BF7CCAE3-AB85-4AD2-9EED-BB6BD40D5DDA}" destId="{370AB247-CA27-40E6-9247-253905977D5B}" srcOrd="0" destOrd="0" parTransId="{09D64A9F-904A-4EB6-9A67-1DA8A251472C}" sibTransId="{05230775-07EA-484E-B375-8483DEAAB854}"/>
    <dgm:cxn modelId="{1C9FCD72-ECFC-417A-B4CF-01174653BC00}" type="presOf" srcId="{BF7CCAE3-AB85-4AD2-9EED-BB6BD40D5DDA}" destId="{571E350C-4E07-451C-9594-E1451F0BD8CF}" srcOrd="0" destOrd="0" presId="urn:microsoft.com/office/officeart/2005/8/layout/vList5"/>
    <dgm:cxn modelId="{D3883775-41A9-43A5-B135-1D733C571688}" type="presOf" srcId="{370AB247-CA27-40E6-9247-253905977D5B}" destId="{845F1D70-3398-4960-A307-E9EAA848FE9E}" srcOrd="0" destOrd="0" presId="urn:microsoft.com/office/officeart/2005/8/layout/vList5"/>
    <dgm:cxn modelId="{FCC795D4-B82D-4E45-9708-F8A910E60FE2}" type="presParOf" srcId="{571E350C-4E07-451C-9594-E1451F0BD8CF}" destId="{9994DED7-A14E-4FC6-AF7E-D7AF7F9561F7}" srcOrd="0" destOrd="0" presId="urn:microsoft.com/office/officeart/2005/8/layout/vList5"/>
    <dgm:cxn modelId="{2E07F25B-7BC1-469D-A785-A32478D9F550}" type="presParOf" srcId="{9994DED7-A14E-4FC6-AF7E-D7AF7F9561F7}" destId="{845F1D70-3398-4960-A307-E9EAA848FE9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7AD5C-DB44-4A19-8B7F-FADF354433E5}">
      <dsp:nvSpPr>
        <dsp:cNvPr id="0" name=""/>
        <dsp:cNvSpPr/>
      </dsp:nvSpPr>
      <dsp:spPr>
        <a:xfrm rot="5400000">
          <a:off x="5014471" y="-1906088"/>
          <a:ext cx="1163313" cy="5266944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Behaviour characteristic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Factors influencing child behaviour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3600" kern="1200" dirty="0"/>
        </a:p>
      </dsp:txBody>
      <dsp:txXfrm rot="-5400000">
        <a:off x="2962656" y="202515"/>
        <a:ext cx="5210156" cy="1049737"/>
      </dsp:txXfrm>
    </dsp:sp>
    <dsp:sp modelId="{D4CBDBA8-A4E6-4F9A-B98A-1579BA25CE39}">
      <dsp:nvSpPr>
        <dsp:cNvPr id="0" name=""/>
        <dsp:cNvSpPr/>
      </dsp:nvSpPr>
      <dsp:spPr>
        <a:xfrm>
          <a:off x="0" y="0"/>
          <a:ext cx="2962656" cy="1454142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lgerian" pitchFamily="82" charset="0"/>
            </a:rPr>
            <a:t>MUST TO KNOW</a:t>
          </a:r>
          <a:endParaRPr lang="en-IN" sz="2000" kern="1200" dirty="0">
            <a:latin typeface="Algerian" pitchFamily="82" charset="0"/>
          </a:endParaRPr>
        </a:p>
      </dsp:txBody>
      <dsp:txXfrm>
        <a:off x="70985" y="70985"/>
        <a:ext cx="2820686" cy="1312172"/>
      </dsp:txXfrm>
    </dsp:sp>
    <dsp:sp modelId="{ED89CD7F-7917-4904-80B4-783F736258A1}">
      <dsp:nvSpPr>
        <dsp:cNvPr id="0" name=""/>
        <dsp:cNvSpPr/>
      </dsp:nvSpPr>
      <dsp:spPr>
        <a:xfrm rot="5400000">
          <a:off x="4862880" y="-371071"/>
          <a:ext cx="1471638" cy="526180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Communication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Use of second language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Tell-show-do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000" kern="1200" dirty="0"/>
        </a:p>
      </dsp:txBody>
      <dsp:txXfrm rot="-5400000">
        <a:off x="2967800" y="1595848"/>
        <a:ext cx="5189961" cy="1327960"/>
      </dsp:txXfrm>
    </dsp:sp>
    <dsp:sp modelId="{9C9D0967-FA58-46BA-9235-5B5B6530A1AA}">
      <dsp:nvSpPr>
        <dsp:cNvPr id="0" name=""/>
        <dsp:cNvSpPr/>
      </dsp:nvSpPr>
      <dsp:spPr>
        <a:xfrm>
          <a:off x="0" y="1535910"/>
          <a:ext cx="2959762" cy="1454142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lgerian" pitchFamily="82" charset="0"/>
            </a:rPr>
            <a:t>NEED TO KNOW</a:t>
          </a:r>
          <a:endParaRPr lang="en-IN" sz="2000" kern="1200" dirty="0">
            <a:latin typeface="Algerian" pitchFamily="82" charset="0"/>
          </a:endParaRPr>
        </a:p>
      </dsp:txBody>
      <dsp:txXfrm>
        <a:off x="70985" y="1606895"/>
        <a:ext cx="2817792" cy="1312172"/>
      </dsp:txXfrm>
    </dsp:sp>
    <dsp:sp modelId="{E67F6727-7A83-4D6F-B692-20DDFF77EE91}">
      <dsp:nvSpPr>
        <dsp:cNvPr id="0" name=""/>
        <dsp:cNvSpPr/>
      </dsp:nvSpPr>
      <dsp:spPr>
        <a:xfrm rot="5400000">
          <a:off x="5014471" y="1165107"/>
          <a:ext cx="1163313" cy="5266944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Hand over mouth technique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Protective stabilisation</a:t>
          </a:r>
        </a:p>
      </dsp:txBody>
      <dsp:txXfrm rot="-5400000">
        <a:off x="2962656" y="3273710"/>
        <a:ext cx="5210156" cy="1049737"/>
      </dsp:txXfrm>
    </dsp:sp>
    <dsp:sp modelId="{CF365A74-CAAD-414D-A1D9-DFD9ADC1E2B8}">
      <dsp:nvSpPr>
        <dsp:cNvPr id="0" name=""/>
        <dsp:cNvSpPr/>
      </dsp:nvSpPr>
      <dsp:spPr>
        <a:xfrm>
          <a:off x="0" y="3071507"/>
          <a:ext cx="2962656" cy="1454142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lgerian" pitchFamily="82" charset="0"/>
            </a:rPr>
            <a:t>DESIRE TO KNOW</a:t>
          </a:r>
          <a:endParaRPr lang="en-IN" sz="2000" kern="1200" dirty="0">
            <a:latin typeface="Algerian" pitchFamily="82" charset="0"/>
          </a:endParaRPr>
        </a:p>
      </dsp:txBody>
      <dsp:txXfrm>
        <a:off x="70985" y="3142492"/>
        <a:ext cx="2820686" cy="1312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7D3E9-DC37-4842-A931-A4B8DD015974}">
      <dsp:nvSpPr>
        <dsp:cNvPr id="0" name=""/>
        <dsp:cNvSpPr/>
      </dsp:nvSpPr>
      <dsp:spPr>
        <a:xfrm>
          <a:off x="1170940" y="0"/>
          <a:ext cx="1317307" cy="639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Rating</a:t>
          </a:r>
          <a:endParaRPr lang="en-IN" sz="3000" b="1" kern="1200" dirty="0">
            <a:solidFill>
              <a:schemeClr val="bg1"/>
            </a:solidFill>
          </a:endParaRPr>
        </a:p>
      </dsp:txBody>
      <dsp:txXfrm>
        <a:off x="1202171" y="31231"/>
        <a:ext cx="1254845" cy="577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F1D70-3398-4960-A307-E9EAA848FE9E}">
      <dsp:nvSpPr>
        <dsp:cNvPr id="0" name=""/>
        <dsp:cNvSpPr/>
      </dsp:nvSpPr>
      <dsp:spPr>
        <a:xfrm>
          <a:off x="609598" y="0"/>
          <a:ext cx="1752595" cy="639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solidFill>
                <a:schemeClr val="tx1"/>
              </a:solidFill>
            </a:rPr>
            <a:t>Behaviour</a:t>
          </a:r>
          <a:endParaRPr lang="en-IN" sz="2700" b="1" kern="1200" dirty="0">
            <a:solidFill>
              <a:schemeClr val="tx1"/>
            </a:solidFill>
          </a:endParaRPr>
        </a:p>
      </dsp:txBody>
      <dsp:txXfrm>
        <a:off x="640829" y="31231"/>
        <a:ext cx="1690133" cy="577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28512-C41E-4CCE-AFFA-147E71B3A26F}" type="datetimeFigureOut">
              <a:rPr lang="en-US" smtClean="0"/>
              <a:pPr/>
              <a:t>8/24/2022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9EEAE-542E-4611-BC43-3B61D62E60C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9EEAE-542E-4611-BC43-3B61D62E60C9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381001"/>
            <a:ext cx="748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56" y="2467428"/>
            <a:ext cx="8577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NON PHARMACOLOGICAL BEHAVIOR MANAGEMENT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715000"/>
            <a:ext cx="8545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DEPARTMENT OF PEDODONTICS AND PREVENTIVE DENTISTRY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393371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382000" cy="52578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2)    </a:t>
            </a:r>
            <a:r>
              <a:rPr lang="en-US" sz="2800" u="sng" dirty="0">
                <a:solidFill>
                  <a:schemeClr val="bg1"/>
                </a:solidFill>
              </a:rPr>
              <a:t>Effect of Dentist’s Activity &amp; Attitudes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- Dentist Should Have A Good Impression On Child.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- Jenks (1964) described 6 types of activities.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chemeClr val="bg1"/>
                </a:solidFill>
              </a:rPr>
              <a:t>Data gathering &amp; observation: collecting information about a child in formal/ informal interview and observing the behavior as he steps into the office, during history taking&amp; during procedure. 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2" descr="http://dentalhygienistinfo.net/wp-content/uploads/2011/04/dental-hygienist-sal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86200"/>
            <a:ext cx="4762500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867400" cy="64770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400" dirty="0">
                <a:solidFill>
                  <a:schemeClr val="bg1"/>
                </a:solidFill>
              </a:rPr>
              <a:t>)   Structuring :By explaining the child in a language he understands, preparing him in advance for the treatment.</a:t>
            </a:r>
          </a:p>
          <a:p>
            <a:pPr marL="514350" indent="-514350">
              <a:buNone/>
            </a:pPr>
            <a:r>
              <a:rPr lang="en-US" sz="2400" dirty="0">
                <a:solidFill>
                  <a:schemeClr val="bg1"/>
                </a:solidFill>
              </a:rPr>
              <a:t>c)   Externalization: Process by which the child’s attention is focused away from sensations associated with treatment.</a:t>
            </a:r>
          </a:p>
          <a:p>
            <a:pPr marL="514350" indent="-514350">
              <a:buNone/>
            </a:pPr>
            <a:r>
              <a:rPr lang="en-US" sz="2400" dirty="0">
                <a:solidFill>
                  <a:schemeClr val="bg1"/>
                </a:solidFill>
              </a:rPr>
              <a:t>      2 components-</a:t>
            </a:r>
          </a:p>
          <a:p>
            <a:pPr marL="571500" indent="-571500">
              <a:buAutoNum type="romanLcParenR"/>
            </a:pPr>
            <a:r>
              <a:rPr lang="en-US" sz="2400" dirty="0">
                <a:solidFill>
                  <a:schemeClr val="bg1"/>
                </a:solidFill>
              </a:rPr>
              <a:t>Distraction </a:t>
            </a:r>
          </a:p>
          <a:p>
            <a:pPr marL="571500" indent="-571500">
              <a:buAutoNum type="romanLcParenR"/>
            </a:pPr>
            <a:r>
              <a:rPr lang="en-US" sz="2400" dirty="0">
                <a:solidFill>
                  <a:schemeClr val="bg1"/>
                </a:solidFill>
              </a:rPr>
              <a:t>Involvement</a:t>
            </a:r>
          </a:p>
          <a:p>
            <a:pPr marL="571500" indent="-571500">
              <a:buNone/>
            </a:pPr>
            <a:r>
              <a:rPr lang="en-US" sz="2400" dirty="0">
                <a:solidFill>
                  <a:schemeClr val="bg1"/>
                </a:solidFill>
              </a:rPr>
              <a:t>      Object is to interest him, but  should not interfere with procedure.     </a:t>
            </a:r>
            <a:r>
              <a:rPr lang="en-US" sz="2400" dirty="0"/>
              <a:t> </a:t>
            </a:r>
            <a:endParaRPr lang="en-IN" sz="2400" dirty="0"/>
          </a:p>
        </p:txBody>
      </p:sp>
      <p:pic>
        <p:nvPicPr>
          <p:cNvPr id="4" name="Picture 2" descr="87861939, David Crausby /Flick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230" y="990600"/>
            <a:ext cx="3480770" cy="3048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486400" cy="6629400"/>
          </a:xfrm>
        </p:spPr>
        <p:txBody>
          <a:bodyPr>
            <a:noAutofit/>
          </a:bodyPr>
          <a:lstStyle/>
          <a:p>
            <a:pPr marL="514350" indent="-514350">
              <a:buAutoNum type="alphaLcParenR" startAt="4"/>
            </a:pPr>
            <a:r>
              <a:rPr lang="en-US" sz="2400" dirty="0">
                <a:solidFill>
                  <a:schemeClr val="bg1"/>
                </a:solidFill>
              </a:rPr>
              <a:t>Empathy &amp; Support: Dentist should not be totally engrossed in procedure, but respond to child’s feelings. </a:t>
            </a:r>
          </a:p>
          <a:p>
            <a:pPr marL="514350" indent="-514350">
              <a:buNone/>
            </a:pPr>
            <a:r>
              <a:rPr lang="en-US" sz="2400" dirty="0">
                <a:solidFill>
                  <a:schemeClr val="bg1"/>
                </a:solidFill>
              </a:rPr>
              <a:t>      E.g.-  </a:t>
            </a:r>
          </a:p>
          <a:p>
            <a:pPr marL="514350" indent="-514350">
              <a:buNone/>
            </a:pPr>
            <a:r>
              <a:rPr lang="en-US" sz="2400" dirty="0">
                <a:solidFill>
                  <a:schemeClr val="bg1"/>
                </a:solidFill>
              </a:rPr>
              <a:t>      -Permitting child to express without rejection.</a:t>
            </a:r>
          </a:p>
          <a:p>
            <a:pPr marL="914400" lvl="1" indent="-514350">
              <a:buNone/>
            </a:pPr>
            <a:r>
              <a:rPr lang="en-US" sz="2400" dirty="0">
                <a:solidFill>
                  <a:schemeClr val="bg1"/>
                </a:solidFill>
              </a:rPr>
              <a:t> -Communicating that reaction is understood.</a:t>
            </a:r>
          </a:p>
          <a:p>
            <a:pPr marL="914400" lvl="1" indent="-514350"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 -Comforting when needed - Encouraging to show acceptable behavior</a:t>
            </a:r>
          </a:p>
          <a:p>
            <a:pPr marL="914400" lvl="1" indent="-514350" algn="just">
              <a:buNone/>
            </a:pPr>
            <a:r>
              <a:rPr lang="en-US" sz="2400" dirty="0">
                <a:solidFill>
                  <a:schemeClr val="bg1"/>
                </a:solidFill>
              </a:rPr>
              <a:t> -Listening when he talks</a:t>
            </a:r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dental nu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927555"/>
            <a:ext cx="2971800" cy="3930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4875"/>
            <a:ext cx="5105400" cy="62484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400" dirty="0">
                <a:solidFill>
                  <a:schemeClr val="bg1"/>
                </a:solidFill>
              </a:rPr>
              <a:t>)   Flexible authority: Compromises made by dentist to meet the needs of the patient.</a:t>
            </a:r>
          </a:p>
          <a:p>
            <a:pPr marL="514350" indent="-514350">
              <a:buAutoNum type="alphaLcParenR" startAt="6"/>
            </a:pPr>
            <a:r>
              <a:rPr lang="en-US" sz="2400" dirty="0">
                <a:solidFill>
                  <a:schemeClr val="bg1"/>
                </a:solidFill>
              </a:rPr>
              <a:t>Educating &amp; Training: Program to educate both child &amp; parent to maintain good dental health.</a:t>
            </a:r>
          </a:p>
          <a:p>
            <a:pPr marL="514350" indent="-514350">
              <a:buAutoNum type="alphaLcParenR" startAt="6"/>
            </a:pP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sz="2400" dirty="0">
                <a:solidFill>
                  <a:schemeClr val="bg1"/>
                </a:solidFill>
              </a:rPr>
              <a:t>3)   </a:t>
            </a:r>
            <a:r>
              <a:rPr lang="en-US" sz="2400" u="sng" dirty="0">
                <a:solidFill>
                  <a:schemeClr val="bg1"/>
                </a:solidFill>
              </a:rPr>
              <a:t>Effect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u="sng" dirty="0">
                <a:solidFill>
                  <a:schemeClr val="bg1"/>
                </a:solidFill>
              </a:rPr>
              <a:t>of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u="sng" dirty="0">
                <a:solidFill>
                  <a:schemeClr val="bg1"/>
                </a:solidFill>
              </a:rPr>
              <a:t>Dentist’s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u="sng" dirty="0">
                <a:solidFill>
                  <a:schemeClr val="bg1"/>
                </a:solidFill>
              </a:rPr>
              <a:t>attire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sz="2400" dirty="0">
                <a:solidFill>
                  <a:schemeClr val="bg1"/>
                </a:solidFill>
              </a:rPr>
              <a:t>       Child with bad experience with someone in white attire, e.g. physician, would be sufficient to evoke a negative behavior.</a:t>
            </a:r>
          </a:p>
          <a:p>
            <a:pPr marL="514350" indent="-514350">
              <a:buAutoNum type="alphaLcParenR" startAt="6"/>
            </a:pP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G:\den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00400"/>
            <a:ext cx="3409950" cy="27622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60437"/>
            <a:ext cx="4724400" cy="55927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)   </a:t>
            </a:r>
            <a:r>
              <a:rPr lang="en-US" sz="2400" u="sng" dirty="0">
                <a:solidFill>
                  <a:schemeClr val="bg1"/>
                </a:solidFill>
              </a:rPr>
              <a:t>Presence</a:t>
            </a:r>
            <a:r>
              <a:rPr lang="en-US" sz="2400" dirty="0">
                <a:solidFill>
                  <a:schemeClr val="bg1"/>
                </a:solidFill>
              </a:rPr>
              <a:t>/ </a:t>
            </a:r>
            <a:r>
              <a:rPr lang="en-US" sz="2400" u="sng" dirty="0">
                <a:solidFill>
                  <a:schemeClr val="bg1"/>
                </a:solidFill>
              </a:rPr>
              <a:t>absence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u="sng" dirty="0">
                <a:solidFill>
                  <a:schemeClr val="bg1"/>
                </a:solidFill>
              </a:rPr>
              <a:t>of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u="sng" dirty="0">
                <a:solidFill>
                  <a:schemeClr val="bg1"/>
                </a:solidFill>
              </a:rPr>
              <a:t>parents</a:t>
            </a:r>
            <a:r>
              <a:rPr lang="en-US" sz="2400" dirty="0">
                <a:solidFill>
                  <a:schemeClr val="bg1"/>
                </a:solidFill>
              </a:rPr>
              <a:t>: Mother’s presence  essential for     a preschool, handicapped child.         Older child does not require presence because of emotional independence.</a:t>
            </a:r>
          </a:p>
          <a:p>
            <a:pPr marL="514350" indent="-514350">
              <a:buNone/>
            </a:pPr>
            <a:r>
              <a:rPr lang="en-US" sz="2400" dirty="0">
                <a:solidFill>
                  <a:schemeClr val="bg1"/>
                </a:solidFill>
              </a:rPr>
              <a:t>5)   </a:t>
            </a:r>
            <a:r>
              <a:rPr lang="en-US" sz="2400" u="sng" dirty="0">
                <a:solidFill>
                  <a:schemeClr val="bg1"/>
                </a:solidFill>
              </a:rPr>
              <a:t>Presence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u="sng" dirty="0">
                <a:solidFill>
                  <a:schemeClr val="bg1"/>
                </a:solidFill>
              </a:rPr>
              <a:t>of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u="sng" dirty="0">
                <a:solidFill>
                  <a:schemeClr val="bg1"/>
                </a:solidFill>
              </a:rPr>
              <a:t>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u="sng" dirty="0">
                <a:solidFill>
                  <a:schemeClr val="bg1"/>
                </a:solidFill>
              </a:rPr>
              <a:t>older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u="sng" dirty="0">
                <a:solidFill>
                  <a:schemeClr val="bg1"/>
                </a:solidFill>
              </a:rPr>
              <a:t>sibling</a:t>
            </a:r>
            <a:r>
              <a:rPr lang="en-US" sz="2400" dirty="0">
                <a:solidFill>
                  <a:schemeClr val="bg1"/>
                </a:solidFill>
              </a:rPr>
              <a:t>: Serves as a role model depending on the age of the patient. </a:t>
            </a:r>
          </a:p>
          <a:p>
            <a:pPr marL="514350" indent="-514350"/>
            <a:r>
              <a:rPr lang="en-US" sz="2400" dirty="0">
                <a:solidFill>
                  <a:schemeClr val="bg1"/>
                </a:solidFill>
              </a:rPr>
              <a:t> little effect on 3 years old</a:t>
            </a:r>
          </a:p>
          <a:p>
            <a:pPr marL="514350" indent="-514350"/>
            <a:r>
              <a:rPr lang="en-US" sz="2400" dirty="0">
                <a:solidFill>
                  <a:schemeClr val="bg1"/>
                </a:solidFill>
              </a:rPr>
              <a:t>No effect on 5 years old</a:t>
            </a:r>
          </a:p>
          <a:p>
            <a:pPr marL="514350" indent="-514350"/>
            <a:r>
              <a:rPr lang="en-US" sz="2400" dirty="0">
                <a:solidFill>
                  <a:schemeClr val="bg1"/>
                </a:solidFill>
              </a:rPr>
              <a:t>Most noticeable on 4 years old  </a:t>
            </a:r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4" name="Picture 6" descr="cern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382000" cy="6096000"/>
          </a:xfrm>
        </p:spPr>
        <p:txBody>
          <a:bodyPr>
            <a:normAutofit/>
          </a:bodyPr>
          <a:lstStyle/>
          <a:p>
            <a:pPr marL="971550" lvl="1" indent="-571500" algn="just">
              <a:buAutoNum type="romanUcPeriod" startAt="2"/>
            </a:pPr>
            <a:r>
              <a:rPr lang="en-US" dirty="0">
                <a:solidFill>
                  <a:schemeClr val="bg1"/>
                </a:solidFill>
              </a:rPr>
              <a:t>Out  Of  Dentist’s Control</a:t>
            </a:r>
          </a:p>
          <a:p>
            <a:pPr marL="400050" lvl="1" indent="0" algn="just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571500" indent="-571500" algn="just">
              <a:buFont typeface="+mj-lt"/>
              <a:buAutoNum type="arabicPeriod"/>
            </a:pPr>
            <a:r>
              <a:rPr lang="en-US" sz="2800" u="sng" dirty="0">
                <a:solidFill>
                  <a:schemeClr val="bg1"/>
                </a:solidFill>
              </a:rPr>
              <a:t>Growth</a:t>
            </a:r>
            <a:r>
              <a:rPr lang="en-US" sz="2800" dirty="0">
                <a:solidFill>
                  <a:schemeClr val="bg1"/>
                </a:solidFill>
              </a:rPr>
              <a:t> &amp; </a:t>
            </a:r>
            <a:r>
              <a:rPr lang="en-US" sz="2800" u="sng" dirty="0">
                <a:solidFill>
                  <a:schemeClr val="bg1"/>
                </a:solidFill>
              </a:rPr>
              <a:t>development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marL="571500" indent="-571500" algn="just"/>
            <a:r>
              <a:rPr lang="en-US" sz="2800" dirty="0">
                <a:solidFill>
                  <a:schemeClr val="bg1"/>
                </a:solidFill>
              </a:rPr>
              <a:t>If deficiency in physical growth or development or congenital malformations. E.g. cleft lip, leads  to psychological trauma by society</a:t>
            </a:r>
          </a:p>
          <a:p>
            <a:pPr marL="571500" indent="-571500" algn="just"/>
            <a:r>
              <a:rPr lang="en-US" sz="2800" dirty="0">
                <a:solidFill>
                  <a:schemeClr val="bg1"/>
                </a:solidFill>
              </a:rPr>
              <a:t>Mentally retarded, handicapped cannot react to expectations of mother, society. Hence variation        in behavior seen.</a:t>
            </a:r>
          </a:p>
          <a:p>
            <a:pPr marL="571500" indent="-571500" algn="just">
              <a:buNone/>
            </a:pP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4906963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 startAt="2"/>
            </a:pPr>
            <a:r>
              <a:rPr lang="en-US" sz="2800" u="sng" dirty="0">
                <a:solidFill>
                  <a:schemeClr val="bg1"/>
                </a:solidFill>
              </a:rPr>
              <a:t>Nutritional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factors</a:t>
            </a:r>
          </a:p>
          <a:p>
            <a:pPr marL="0" indent="0" algn="just">
              <a:buNone/>
            </a:pPr>
            <a:endParaRPr lang="en-US" sz="2800" u="sng" dirty="0">
              <a:solidFill>
                <a:schemeClr val="bg1"/>
              </a:solidFill>
            </a:endParaRPr>
          </a:p>
          <a:p>
            <a:pPr marL="514350" indent="-514350"/>
            <a:r>
              <a:rPr lang="en-US" sz="2800" dirty="0">
                <a:solidFill>
                  <a:schemeClr val="bg1"/>
                </a:solidFill>
              </a:rPr>
              <a:t>Increased intake of sugar causes irritable behavior.</a:t>
            </a:r>
          </a:p>
          <a:p>
            <a:pPr marL="514350" indent="-514350"/>
            <a:r>
              <a:rPr lang="en-US" sz="2800" dirty="0">
                <a:solidFill>
                  <a:schemeClr val="bg1"/>
                </a:solidFill>
              </a:rPr>
              <a:t>Hypoglycemia causes criminal behavior.</a:t>
            </a:r>
          </a:p>
          <a:p>
            <a:pPr marL="514350" indent="-514350"/>
            <a:r>
              <a:rPr lang="en-US" sz="2800" dirty="0">
                <a:solidFill>
                  <a:schemeClr val="bg1"/>
                </a:solidFill>
              </a:rPr>
              <a:t>Skipping breakfast leads to impaired performance.</a:t>
            </a:r>
          </a:p>
          <a:p>
            <a:pPr marL="514350" indent="-514350" algn="just"/>
            <a:r>
              <a:rPr lang="en-US" sz="2800" dirty="0">
                <a:solidFill>
                  <a:schemeClr val="bg1"/>
                </a:solidFill>
              </a:rPr>
              <a:t>Also affects milestones of biological &amp; cognitive development.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525963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3.    </a:t>
            </a:r>
            <a:r>
              <a:rPr lang="en-US" sz="2800" u="sng" dirty="0">
                <a:solidFill>
                  <a:schemeClr val="bg1"/>
                </a:solidFill>
              </a:rPr>
              <a:t>Past medical &amp; dental experiences: </a:t>
            </a:r>
            <a:r>
              <a:rPr lang="en-US" sz="2800" dirty="0">
                <a:solidFill>
                  <a:schemeClr val="bg1"/>
                </a:solidFill>
              </a:rPr>
              <a:t>Unpleasant  dental experiences, surgical intervention are associated with uncooperative behavior.</a:t>
            </a:r>
          </a:p>
          <a:p>
            <a:pPr marL="514350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4.    </a:t>
            </a:r>
            <a:r>
              <a:rPr lang="en-US" sz="2800" u="sng" dirty="0">
                <a:solidFill>
                  <a:schemeClr val="bg1"/>
                </a:solidFill>
              </a:rPr>
              <a:t>Genetics</a:t>
            </a:r>
            <a:r>
              <a:rPr lang="en-US" sz="2800" dirty="0">
                <a:solidFill>
                  <a:schemeClr val="bg1"/>
                </a:solidFill>
              </a:rPr>
              <a:t>: Role in psychological development. It is modified by the environment of the child.</a:t>
            </a:r>
          </a:p>
          <a:p>
            <a:pPr marL="514350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5.    </a:t>
            </a:r>
            <a:r>
              <a:rPr lang="en-US" sz="2800" u="sng" dirty="0">
                <a:solidFill>
                  <a:schemeClr val="bg1"/>
                </a:solidFill>
              </a:rPr>
              <a:t>School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environment</a:t>
            </a:r>
            <a:r>
              <a:rPr lang="en-US" sz="2800" dirty="0">
                <a:solidFill>
                  <a:schemeClr val="bg1"/>
                </a:solidFill>
              </a:rPr>
              <a:t>: 50% school &amp; 50% home environment.Seniors act as role models </a:t>
            </a:r>
          </a:p>
          <a:p>
            <a:pPr marL="514350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6.    </a:t>
            </a:r>
            <a:r>
              <a:rPr lang="en-US" sz="2800" u="sng" dirty="0">
                <a:solidFill>
                  <a:schemeClr val="bg1"/>
                </a:solidFill>
              </a:rPr>
              <a:t>Socioeconomic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status</a:t>
            </a:r>
            <a:r>
              <a:rPr lang="en-US" sz="2800" dirty="0">
                <a:solidFill>
                  <a:schemeClr val="bg1"/>
                </a:solidFill>
              </a:rPr>
              <a:t>: High socioeconomic status child may be a spoiled child. Low socioeconomic status child is often neglected. 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05800" cy="5791200"/>
          </a:xfrm>
        </p:spPr>
        <p:txBody>
          <a:bodyPr>
            <a:normAutofit/>
          </a:bodyPr>
          <a:lstStyle/>
          <a:p>
            <a:pPr marL="1090422" lvl="1" indent="-571500" algn="just">
              <a:buAutoNum type="romanUcPeriod" startAt="3"/>
            </a:pPr>
            <a:r>
              <a:rPr lang="en-US" sz="3000" dirty="0">
                <a:solidFill>
                  <a:schemeClr val="bg1"/>
                </a:solidFill>
              </a:rPr>
              <a:t>Under  The  Control  Of  The Parents</a:t>
            </a:r>
            <a:endParaRPr lang="en-IN" sz="3000" dirty="0">
              <a:solidFill>
                <a:schemeClr val="bg1"/>
              </a:solidFill>
            </a:endParaRPr>
          </a:p>
          <a:p>
            <a:pPr marL="690372" indent="-571500" algn="just">
              <a:buNone/>
            </a:pPr>
            <a:r>
              <a:rPr lang="en-US" sz="3000" dirty="0">
                <a:solidFill>
                  <a:schemeClr val="bg1"/>
                </a:solidFill>
              </a:rPr>
              <a:t>1.     </a:t>
            </a:r>
            <a:r>
              <a:rPr lang="en-US" sz="3000" u="sng" dirty="0">
                <a:solidFill>
                  <a:schemeClr val="bg1"/>
                </a:solidFill>
              </a:rPr>
              <a:t>Home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u="sng" dirty="0">
                <a:solidFill>
                  <a:schemeClr val="bg1"/>
                </a:solidFill>
              </a:rPr>
              <a:t>environment</a:t>
            </a:r>
            <a:r>
              <a:rPr lang="en-US" sz="3000" dirty="0">
                <a:solidFill>
                  <a:schemeClr val="bg1"/>
                </a:solidFill>
              </a:rPr>
              <a:t>:  </a:t>
            </a:r>
          </a:p>
          <a:p>
            <a:pPr marL="690372" indent="-571500" algn="just"/>
            <a:r>
              <a:rPr lang="en-US" sz="3000" dirty="0">
                <a:solidFill>
                  <a:schemeClr val="bg1"/>
                </a:solidFill>
              </a:rPr>
              <a:t>Home is the first school.</a:t>
            </a:r>
          </a:p>
          <a:p>
            <a:pPr marL="690372" indent="-571500" algn="just"/>
            <a:r>
              <a:rPr lang="en-US" sz="3000" dirty="0">
                <a:solidFill>
                  <a:schemeClr val="bg1"/>
                </a:solidFill>
              </a:rPr>
              <a:t>In a broken home, child’s insecure, inferior, depressed.</a:t>
            </a:r>
          </a:p>
          <a:p>
            <a:pPr marL="690372" indent="-571500" algn="just">
              <a:buAutoNum type="arabicPeriod" startAt="2"/>
            </a:pPr>
            <a:r>
              <a:rPr lang="en-US" sz="3000" u="sng" dirty="0">
                <a:solidFill>
                  <a:schemeClr val="bg1"/>
                </a:solidFill>
              </a:rPr>
              <a:t>Family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u="sng" dirty="0">
                <a:solidFill>
                  <a:schemeClr val="bg1"/>
                </a:solidFill>
              </a:rPr>
              <a:t>development</a:t>
            </a:r>
            <a:r>
              <a:rPr lang="en-US" sz="3000" dirty="0">
                <a:solidFill>
                  <a:schemeClr val="bg1"/>
                </a:solidFill>
              </a:rPr>
              <a:t> &amp; </a:t>
            </a:r>
            <a:r>
              <a:rPr lang="en-US" sz="3000" u="sng" dirty="0">
                <a:solidFill>
                  <a:schemeClr val="bg1"/>
                </a:solidFill>
              </a:rPr>
              <a:t>peer  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u="sng" dirty="0">
                <a:solidFill>
                  <a:schemeClr val="bg1"/>
                </a:solidFill>
              </a:rPr>
              <a:t>influences</a:t>
            </a:r>
            <a:r>
              <a:rPr lang="en-US" sz="3000" dirty="0">
                <a:solidFill>
                  <a:schemeClr val="bg1"/>
                </a:solidFill>
              </a:rPr>
              <a:t>: </a:t>
            </a:r>
          </a:p>
          <a:p>
            <a:pPr marL="690372" indent="-571500" algn="just"/>
            <a:r>
              <a:rPr lang="en-US" sz="3000" dirty="0">
                <a:solidFill>
                  <a:schemeClr val="bg1"/>
                </a:solidFill>
              </a:rPr>
              <a:t>Position/ status of child in the family.</a:t>
            </a:r>
          </a:p>
          <a:p>
            <a:pPr marL="690372" indent="-571500" algn="just"/>
            <a:r>
              <a:rPr lang="en-US" sz="3000" dirty="0">
                <a:solidFill>
                  <a:schemeClr val="bg1"/>
                </a:solidFill>
              </a:rPr>
              <a:t>Parental attitudes can influence child’s behavior.</a:t>
            </a:r>
          </a:p>
          <a:p>
            <a:pPr marL="690372" indent="-571500" algn="just"/>
            <a:r>
              <a:rPr lang="en-US" sz="3000" dirty="0">
                <a:solidFill>
                  <a:schemeClr val="bg1"/>
                </a:solidFill>
              </a:rPr>
              <a:t>Internal family conflicts leading to disharmony.</a:t>
            </a:r>
          </a:p>
          <a:p>
            <a:pPr marL="690372" indent="-571500" algn="just"/>
            <a:r>
              <a:rPr lang="en-US" sz="3000" dirty="0">
                <a:solidFill>
                  <a:schemeClr val="bg1"/>
                </a:solidFill>
              </a:rPr>
              <a:t>Young child follows older siblings </a:t>
            </a:r>
          </a:p>
          <a:p>
            <a:pPr marL="690372" indent="-571500">
              <a:buAutoNum type="arabicPeriod" startAt="2"/>
            </a:pP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105400" cy="5638800"/>
          </a:xfrm>
        </p:spPr>
        <p:txBody>
          <a:bodyPr>
            <a:normAutofit lnSpcReduction="10000"/>
          </a:bodyPr>
          <a:lstStyle/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3.    </a:t>
            </a:r>
            <a:r>
              <a:rPr lang="en-US" sz="2800" u="sng" dirty="0">
                <a:solidFill>
                  <a:schemeClr val="bg1"/>
                </a:solidFill>
              </a:rPr>
              <a:t>Maternal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behavior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marL="633222" indent="-514350"/>
            <a:r>
              <a:rPr lang="en-US" sz="2800" dirty="0">
                <a:solidFill>
                  <a:schemeClr val="bg1"/>
                </a:solidFill>
              </a:rPr>
              <a:t>Maternal influence on the child’s mental, physical &amp; emotional development begins even before birth, i.e. postnatal behavior is   linked to prenatal emotional status</a:t>
            </a:r>
          </a:p>
          <a:p>
            <a:pPr marL="633222" indent="-514350"/>
            <a:r>
              <a:rPr lang="en-US" sz="2800" dirty="0">
                <a:solidFill>
                  <a:schemeClr val="bg1"/>
                </a:solidFill>
              </a:rPr>
              <a:t>Development of fetus depends on nutritional status of mother.</a:t>
            </a:r>
          </a:p>
          <a:p>
            <a:pPr marL="633222" indent="-514350"/>
            <a:r>
              <a:rPr lang="en-US" sz="2800" dirty="0">
                <a:solidFill>
                  <a:schemeClr val="bg1"/>
                </a:solidFill>
              </a:rPr>
              <a:t>Agents such as alcohol/ smoking/ </a:t>
            </a:r>
            <a:r>
              <a:rPr lang="en-US" sz="2800" dirty="0" err="1">
                <a:solidFill>
                  <a:schemeClr val="bg1"/>
                </a:solidFill>
              </a:rPr>
              <a:t>teratogenic</a:t>
            </a:r>
            <a:r>
              <a:rPr lang="en-US" sz="2800" dirty="0">
                <a:solidFill>
                  <a:schemeClr val="bg1"/>
                </a:solidFill>
              </a:rPr>
              <a:t> drugs affect child’s development. </a:t>
            </a:r>
          </a:p>
          <a:p>
            <a:pPr marL="633222" indent="-514350"/>
            <a:endParaRPr lang="en-IN" sz="2800" dirty="0"/>
          </a:p>
        </p:txBody>
      </p:sp>
      <p:pic>
        <p:nvPicPr>
          <p:cNvPr id="4" name="Picture 2" descr="http://www.suri.co.nz/images/MotherBab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3174247" cy="32766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Slow learning objective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Influences On Personality Development</a:t>
            </a:r>
            <a:endParaRPr lang="en-I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49763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dirty="0">
                <a:solidFill>
                  <a:schemeClr val="bg1"/>
                </a:solidFill>
              </a:rPr>
              <a:t>1.  </a:t>
            </a:r>
            <a:r>
              <a:rPr lang="en-US" sz="2800" u="sng" dirty="0">
                <a:solidFill>
                  <a:schemeClr val="bg1"/>
                </a:solidFill>
              </a:rPr>
              <a:t>Overprotective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mother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Close relationship; both physical &amp; emotional interdependence from birth to 4 years.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Causes-  Only child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 Handicapped child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 Conceived after a long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03237"/>
            <a:ext cx="8458200" cy="6354763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Features- </a:t>
            </a:r>
          </a:p>
          <a:p>
            <a:pPr marL="633222" indent="-5143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Shy, submissive, anxious.</a:t>
            </a:r>
          </a:p>
          <a:p>
            <a:pPr marL="633222" indent="-5143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Not permitted to use his own initiative/ make his own decisions.</a:t>
            </a:r>
          </a:p>
          <a:p>
            <a:pPr marL="633222" indent="-5143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Child does not learn to cope with the problems &amp; anxieties of life.   Lacks self-confidence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Management-</a:t>
            </a:r>
          </a:p>
          <a:p>
            <a:pPr marL="633222" indent="-5143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Create self confidence</a:t>
            </a:r>
          </a:p>
          <a:p>
            <a:pPr marL="633222" indent="-5143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Familiarize the child with clinic, dental auxiliaries </a:t>
            </a:r>
          </a:p>
          <a:p>
            <a:pPr marL="633222" indent="-5143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Tell-show-do technique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3581400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2.    </a:t>
            </a:r>
            <a:r>
              <a:rPr lang="en-US" sz="2800" u="sng" dirty="0">
                <a:solidFill>
                  <a:schemeClr val="bg1"/>
                </a:solidFill>
              </a:rPr>
              <a:t>Overprotective-overindulgent mother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Features- Child is aggressive, demanding.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Displays temper tantrums if demands are not met.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Stubborn, spoilt. Used to getting their way at home.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They try to dominate over the dentist, uneasy to establish a good rapport with the child.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287963"/>
          </a:xfrm>
        </p:spPr>
        <p:txBody>
          <a:bodyPr>
            <a:noAutofit/>
          </a:bodyPr>
          <a:lstStyle/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3.   </a:t>
            </a:r>
            <a:r>
              <a:rPr lang="en-US" sz="2800" u="sng" dirty="0">
                <a:solidFill>
                  <a:schemeClr val="bg1"/>
                </a:solidFill>
              </a:rPr>
              <a:t>Under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affectionate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mother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Devoid of love, care. 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Neglected child.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Features- Well behaved &amp; well adjusted.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May be unable to cooperate, shy, cries easily.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Causes-Unwanted child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Hampers mother’s career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Absent father due to divorce, death etc</a:t>
            </a:r>
          </a:p>
          <a:p>
            <a:pPr marL="633222" indent="-514350" algn="just">
              <a:buNone/>
            </a:pP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4953000" cy="6324600"/>
          </a:xfrm>
        </p:spPr>
        <p:txBody>
          <a:bodyPr>
            <a:normAutofit/>
          </a:bodyPr>
          <a:lstStyle/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4.   </a:t>
            </a:r>
            <a:r>
              <a:rPr lang="en-US" sz="2800" u="sng" dirty="0">
                <a:solidFill>
                  <a:schemeClr val="bg1"/>
                </a:solidFill>
              </a:rPr>
              <a:t>Rejecting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mother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Physical violence or verbal ridicule in uneducated mother.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Refusal to spend time with child.</a:t>
            </a:r>
          </a:p>
          <a:p>
            <a:pPr marL="633222" indent="-51435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Neglected health.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Features- Over reactive, revolting, aggressive, disobedient.</a:t>
            </a:r>
          </a:p>
          <a:p>
            <a:pPr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         Tries to gain attention</a:t>
            </a:r>
          </a:p>
          <a:p>
            <a:pPr marL="633222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 descr="http://www.nevcoeducation.com/store/images/child%20cr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191000"/>
            <a:ext cx="2667000" cy="243840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7924800" cy="4983163"/>
          </a:xfrm>
        </p:spPr>
        <p:txBody>
          <a:bodyPr/>
          <a:lstStyle/>
          <a:p>
            <a:pPr marL="633222" indent="-51435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5.   </a:t>
            </a:r>
            <a:r>
              <a:rPr lang="en-US" sz="2800" u="sng" dirty="0">
                <a:solidFill>
                  <a:schemeClr val="bg1"/>
                </a:solidFill>
              </a:rPr>
              <a:t>Authoritarian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mother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Features-Submission with resentment.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Obeys commands. 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        Afraid of dentist, resist dental treatment.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 descr="http://bishnupriyamanipuri.files.wordpress.com/2008/07/mother-scolding-her_7e225844s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81400"/>
            <a:ext cx="2438400" cy="24384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58674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BEHAVIOR MANAGEMENT:                                      Given by Wright (1975)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   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Behavior management can be classified as-</a:t>
            </a:r>
          </a:p>
          <a:p>
            <a:pPr marL="690372" indent="-571500">
              <a:buFont typeface="+mj-lt"/>
              <a:buAutoNum type="romanUcPeriod"/>
            </a:pPr>
            <a:r>
              <a:rPr lang="en-US" sz="2800" dirty="0">
                <a:solidFill>
                  <a:schemeClr val="bg1"/>
                </a:solidFill>
              </a:rPr>
              <a:t>Non-pharmacological (or Psychological)                                                               approach </a:t>
            </a:r>
          </a:p>
          <a:p>
            <a:pPr marL="690372" indent="-571500">
              <a:buFont typeface="+mj-lt"/>
              <a:buAutoNum type="romanUcPeriod"/>
            </a:pPr>
            <a:r>
              <a:rPr lang="en-US" sz="2800" dirty="0">
                <a:solidFill>
                  <a:schemeClr val="bg1"/>
                </a:solidFill>
              </a:rPr>
              <a:t>Pharmacological approach 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3" descr="http://finddentist.org/images/dentist/dentist_250x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91000"/>
            <a:ext cx="2255717" cy="226474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endParaRPr lang="en-IN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543800" cy="5638800"/>
          </a:xfrm>
        </p:spPr>
        <p:txBody>
          <a:bodyPr>
            <a:normAutofit fontScale="25000" lnSpcReduction="20000"/>
          </a:bodyPr>
          <a:lstStyle/>
          <a:p>
            <a:pPr marL="1490472" indent="-1371600">
              <a:buNone/>
            </a:pPr>
            <a:r>
              <a:rPr lang="en-US" sz="12800" u="sng" dirty="0">
                <a:solidFill>
                  <a:schemeClr val="bg1"/>
                </a:solidFill>
              </a:rPr>
              <a:t>NON-PHARMACOLOGICAL METHODS OF BEHAVIOR MANAGEMENT </a:t>
            </a:r>
          </a:p>
          <a:p>
            <a:pPr marL="1490472" indent="-1371600">
              <a:buNone/>
            </a:pPr>
            <a:endParaRPr lang="en-US" sz="12800" u="sng" dirty="0"/>
          </a:p>
          <a:p>
            <a:pPr marL="1490472" indent="-1371600">
              <a:buNone/>
            </a:pPr>
            <a:r>
              <a:rPr lang="en-US" sz="11200" dirty="0">
                <a:solidFill>
                  <a:schemeClr val="bg1"/>
                </a:solidFill>
              </a:rPr>
              <a:t>1.    COMMUNICATION </a:t>
            </a:r>
          </a:p>
          <a:p>
            <a:pPr marL="1490472" indent="-1371600">
              <a:buNone/>
            </a:pPr>
            <a:endParaRPr lang="en-US" sz="11200" dirty="0">
              <a:solidFill>
                <a:schemeClr val="bg1"/>
              </a:solidFill>
            </a:endParaRPr>
          </a:p>
          <a:p>
            <a:pPr marL="633222" indent="-514350">
              <a:buNone/>
            </a:pPr>
            <a:r>
              <a:rPr lang="en-US" sz="11200" dirty="0">
                <a:solidFill>
                  <a:schemeClr val="bg1"/>
                </a:solidFill>
              </a:rPr>
              <a:t>2.    BEHAVIOR SHAPING ( modification)</a:t>
            </a:r>
          </a:p>
          <a:p>
            <a:pPr marL="633222" indent="-514350">
              <a:buNone/>
            </a:pPr>
            <a:r>
              <a:rPr lang="en-US" sz="11200" dirty="0">
                <a:solidFill>
                  <a:schemeClr val="bg1"/>
                </a:solidFill>
              </a:rPr>
              <a:t>             a) Desensitizing</a:t>
            </a:r>
          </a:p>
          <a:p>
            <a:pPr marL="633222" indent="-514350">
              <a:buNone/>
            </a:pPr>
            <a:r>
              <a:rPr lang="en-US" sz="11200" dirty="0">
                <a:solidFill>
                  <a:schemeClr val="bg1"/>
                </a:solidFill>
              </a:rPr>
              <a:t>             b) Modelling</a:t>
            </a:r>
          </a:p>
          <a:p>
            <a:pPr marL="633222" indent="-514350">
              <a:buNone/>
            </a:pPr>
            <a:r>
              <a:rPr lang="en-US" sz="11200" dirty="0">
                <a:solidFill>
                  <a:schemeClr val="bg1"/>
                </a:solidFill>
              </a:rPr>
              <a:t>             c)  Contingency Management</a:t>
            </a:r>
          </a:p>
          <a:p>
            <a:pPr marL="690372" indent="-571500">
              <a:buNone/>
            </a:pPr>
            <a:r>
              <a:rPr lang="en-US" sz="11200" dirty="0">
                <a:solidFill>
                  <a:schemeClr val="bg1"/>
                </a:solidFill>
              </a:rPr>
              <a:t>             </a:t>
            </a:r>
          </a:p>
          <a:p>
            <a:pPr marL="690372" indent="-571500">
              <a:buNone/>
            </a:pPr>
            <a:r>
              <a:rPr lang="en-US" sz="11200" dirty="0"/>
              <a:t>         </a:t>
            </a:r>
          </a:p>
          <a:p>
            <a:pPr marL="633222" indent="-514350">
              <a:buNone/>
            </a:pPr>
            <a:r>
              <a:rPr lang="en-US" sz="11200" dirty="0"/>
              <a:t>                  </a:t>
            </a:r>
          </a:p>
          <a:p>
            <a:pPr marL="633222" indent="-514350">
              <a:buNone/>
            </a:pPr>
            <a:r>
              <a:rPr lang="en-US" sz="11200" dirty="0"/>
              <a:t>           </a:t>
            </a:r>
          </a:p>
          <a:p>
            <a:pPr marL="633222" indent="-514350">
              <a:buNone/>
            </a:pPr>
            <a:r>
              <a:rPr lang="en-US" sz="11200" dirty="0"/>
              <a:t>            </a:t>
            </a:r>
          </a:p>
          <a:p>
            <a:pPr marL="633222" indent="-514350">
              <a:buNone/>
            </a:pPr>
            <a:endParaRPr lang="en-US" sz="2800" dirty="0"/>
          </a:p>
          <a:p>
            <a:pPr marL="633222" indent="-514350">
              <a:buNone/>
            </a:pPr>
            <a:r>
              <a:rPr lang="en-US" sz="2800" dirty="0"/>
              <a:t>         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85800"/>
            <a:ext cx="7086600" cy="5562600"/>
          </a:xfrm>
        </p:spPr>
        <p:txBody>
          <a:bodyPr>
            <a:noAutofit/>
          </a:bodyPr>
          <a:lstStyle/>
          <a:p>
            <a:pPr marL="633222" indent="-514350">
              <a:buAutoNum type="arabicPeriod" startAt="3"/>
            </a:pPr>
            <a:r>
              <a:rPr lang="en-US" sz="2800" dirty="0">
                <a:solidFill>
                  <a:schemeClr val="bg1"/>
                </a:solidFill>
              </a:rPr>
              <a:t>BEHAVIOR  MANAGEMENT</a:t>
            </a:r>
          </a:p>
          <a:p>
            <a:pPr marL="633222" indent="-514350">
              <a:buNone/>
            </a:pPr>
            <a:r>
              <a:rPr lang="en-US" sz="2800" dirty="0">
                <a:solidFill>
                  <a:schemeClr val="bg1"/>
                </a:solidFill>
              </a:rPr>
              <a:t>a)   Audio analgesia</a:t>
            </a:r>
          </a:p>
          <a:p>
            <a:pPr marL="633222" indent="-514350">
              <a:buAutoNum type="alphaLcParenR" startAt="2"/>
            </a:pPr>
            <a:r>
              <a:rPr lang="en-US" sz="2800" dirty="0">
                <a:solidFill>
                  <a:schemeClr val="bg1"/>
                </a:solidFill>
              </a:rPr>
              <a:t>Biofeedback </a:t>
            </a:r>
          </a:p>
          <a:p>
            <a:pPr marL="633222" indent="-514350">
              <a:buAutoNum type="alphaLcParenR" startAt="2"/>
            </a:pPr>
            <a:r>
              <a:rPr lang="en-US" sz="2800" dirty="0">
                <a:solidFill>
                  <a:schemeClr val="bg1"/>
                </a:solidFill>
              </a:rPr>
              <a:t>Voice control</a:t>
            </a:r>
          </a:p>
          <a:p>
            <a:pPr marL="633222" indent="-514350">
              <a:buAutoNum type="alphaLcParenR" startAt="2"/>
            </a:pPr>
            <a:r>
              <a:rPr lang="en-US" sz="2800" dirty="0">
                <a:solidFill>
                  <a:schemeClr val="bg1"/>
                </a:solidFill>
              </a:rPr>
              <a:t>Hypnosis</a:t>
            </a:r>
          </a:p>
          <a:p>
            <a:pPr marL="633222" indent="-514350">
              <a:buAutoNum type="alphaLcParenR" startAt="2"/>
            </a:pPr>
            <a:r>
              <a:rPr lang="en-US" sz="2800" dirty="0">
                <a:solidFill>
                  <a:schemeClr val="bg1"/>
                </a:solidFill>
              </a:rPr>
              <a:t>Humor    </a:t>
            </a:r>
          </a:p>
          <a:p>
            <a:pPr marL="633222" indent="-514350">
              <a:buAutoNum type="alphaLcParenR" startAt="2"/>
            </a:pPr>
            <a:r>
              <a:rPr lang="en-US" sz="2800" dirty="0">
                <a:solidFill>
                  <a:schemeClr val="bg1"/>
                </a:solidFill>
              </a:rPr>
              <a:t>Coping</a:t>
            </a:r>
          </a:p>
          <a:p>
            <a:pPr marL="633222" indent="-514350">
              <a:buAutoNum type="alphaLcParenR" startAt="2"/>
            </a:pPr>
            <a:r>
              <a:rPr lang="en-US" sz="2800" dirty="0">
                <a:solidFill>
                  <a:schemeClr val="bg1"/>
                </a:solidFill>
              </a:rPr>
              <a:t>Relaxation</a:t>
            </a:r>
          </a:p>
          <a:p>
            <a:pPr marL="633222" indent="-514350">
              <a:buAutoNum type="alphaLcParenR" startAt="2"/>
            </a:pPr>
            <a:r>
              <a:rPr lang="en-US" sz="2800" dirty="0">
                <a:solidFill>
                  <a:schemeClr val="bg1"/>
                </a:solidFill>
              </a:rPr>
              <a:t>Implosion therapy </a:t>
            </a:r>
          </a:p>
          <a:p>
            <a:pPr marL="633222" indent="-514350">
              <a:buAutoNum type="alphaLcParenR" startAt="2"/>
            </a:pPr>
            <a:r>
              <a:rPr lang="en-US" sz="2800" dirty="0">
                <a:solidFill>
                  <a:schemeClr val="bg1"/>
                </a:solidFill>
              </a:rPr>
              <a:t>Aversive Conditioning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CONTENTS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848600" cy="452596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Objectives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Definitions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Classifications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Factors that affect child’s behavior in dental clinic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Under the control of dentist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Out of the control of dentist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Under the control of parents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Maternal influences in personality development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Non-pharmacological </a:t>
            </a:r>
            <a:r>
              <a:rPr lang="en-US" sz="2400" dirty="0" err="1">
                <a:solidFill>
                  <a:schemeClr val="bg1"/>
                </a:solidFill>
              </a:rPr>
              <a:t>behaviour</a:t>
            </a:r>
            <a:r>
              <a:rPr lang="en-US" sz="2400" dirty="0">
                <a:solidFill>
                  <a:schemeClr val="bg1"/>
                </a:solidFill>
              </a:rPr>
              <a:t> management Techniques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Conclusion</a:t>
            </a:r>
          </a:p>
          <a:p>
            <a:pPr marL="400050" lvl="1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en-IN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Definitions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8610600" cy="4525963"/>
          </a:xfrm>
        </p:spPr>
        <p:txBody>
          <a:bodyPr>
            <a:no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BEHAVIOR: It is defined as any change observed in functioning of an organism.</a:t>
            </a:r>
          </a:p>
          <a:p>
            <a:pPr algn="just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BEHAVIORAL PEDODONTICS: It is the study of science which helps to understand development of fear, anxiety &amp; anger as it applies to a child in dental situations 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BEHAVIOR SHAPING: (</a:t>
            </a:r>
            <a:r>
              <a:rPr lang="en-US" dirty="0" err="1">
                <a:solidFill>
                  <a:schemeClr val="bg1"/>
                </a:solidFill>
              </a:rPr>
              <a:t>Lenchner</a:t>
            </a:r>
            <a:r>
              <a:rPr lang="en-US" dirty="0">
                <a:solidFill>
                  <a:schemeClr val="bg1"/>
                </a:solidFill>
              </a:rPr>
              <a:t> &amp; Wright, 1975).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    Is a procedure which slowly develops behavior by reinforcing successive approximations of the desired behavior until the desired behavior is achieved.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BEHAVIOR MODIFICATION: 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  It is defined as the attempt to alter human behavior &amp; emotion in a beneficial way &amp; in accordance with the laws of learning.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BEHAVIOR MANAGEMENT: (Wright, 1975)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 It is defined as the means by which the dental health team effectively &amp; efficiently performs dental treatment &amp; thereby instills a positive dental attitude.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Classification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486400" cy="5486400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en-US" sz="2800" u="sng" dirty="0">
                <a:solidFill>
                  <a:schemeClr val="bg1"/>
                </a:solidFill>
              </a:rPr>
              <a:t>Wright</a:t>
            </a:r>
            <a:r>
              <a:rPr lang="en-US" dirty="0">
                <a:solidFill>
                  <a:schemeClr val="bg1"/>
                </a:solidFill>
              </a:rPr>
              <a:t>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 Cooperative: Child is brave enough to face new situations, is cooperative &amp; friendly with the dentist.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Lacking in Cooperative ability: very young </a:t>
            </a:r>
            <a:r>
              <a:rPr lang="en-IN" sz="2400" dirty="0">
                <a:solidFill>
                  <a:schemeClr val="bg1"/>
                </a:solidFill>
              </a:rPr>
              <a:t>children who lack cooperative abilities.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N" sz="2400" dirty="0">
                <a:solidFill>
                  <a:schemeClr val="bg1"/>
                </a:solidFill>
              </a:rPr>
              <a:t>Potentially Cooperative: defiant, timid, tense cooperative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10" descr="bab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514600"/>
            <a:ext cx="258486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8382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 </a:t>
            </a:r>
            <a:r>
              <a:rPr lang="en-IN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FRANKEL’S BEHAVIOR RATING SCALE (1962)</a:t>
            </a: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N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97414"/>
              </p:ext>
            </p:extLst>
          </p:nvPr>
        </p:nvGraphicFramePr>
        <p:xfrm>
          <a:off x="838200" y="1600200"/>
          <a:ext cx="3659188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143000" y="2297112"/>
            <a:ext cx="3278188" cy="4179888"/>
          </a:xfrm>
          <a:ln w="38100"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 marL="576072" indent="-457200">
              <a:buNone/>
            </a:pPr>
            <a:endParaRPr lang="en-US" dirty="0"/>
          </a:p>
          <a:p>
            <a:pPr marL="576072" indent="-457200">
              <a:buNone/>
            </a:pPr>
            <a:r>
              <a:rPr lang="en-US" sz="2800" dirty="0"/>
              <a:t>1</a:t>
            </a:r>
            <a:r>
              <a:rPr lang="en-US" sz="2800" dirty="0">
                <a:solidFill>
                  <a:schemeClr val="bg1"/>
                </a:solidFill>
              </a:rPr>
              <a:t>.    DEFINITELY NEGATIVE(--)</a:t>
            </a:r>
          </a:p>
          <a:p>
            <a:pPr marL="576072" indent="-45720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576072" indent="-457200">
              <a:buNone/>
            </a:pPr>
            <a:r>
              <a:rPr lang="en-US" sz="2800" dirty="0">
                <a:solidFill>
                  <a:schemeClr val="bg1"/>
                </a:solidFill>
              </a:rPr>
              <a:t>2.    NEGATIVE (-)</a:t>
            </a:r>
          </a:p>
          <a:p>
            <a:pPr marL="576072" indent="-45720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576072" indent="-45720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576072" indent="-457200">
              <a:buNone/>
            </a:pPr>
            <a:r>
              <a:rPr lang="en-US" sz="2800" dirty="0">
                <a:solidFill>
                  <a:schemeClr val="bg1"/>
                </a:solidFill>
              </a:rPr>
              <a:t>3.    POSITIVE (+)</a:t>
            </a:r>
          </a:p>
          <a:p>
            <a:pPr marL="576072" indent="-45720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576072" indent="-457200">
              <a:buNone/>
            </a:pPr>
            <a:r>
              <a:rPr lang="en-US" sz="2800" dirty="0">
                <a:solidFill>
                  <a:schemeClr val="bg1"/>
                </a:solidFill>
              </a:rPr>
              <a:t>4.    DEFINITELY POSITIVE(++) </a:t>
            </a:r>
          </a:p>
          <a:p>
            <a:pPr marL="576072" indent="-457200">
              <a:buFont typeface="+mj-lt"/>
              <a:buAutoNum type="arabicPeriod"/>
            </a:pPr>
            <a:endParaRPr lang="en-IN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6266916"/>
              </p:ext>
            </p:extLst>
          </p:nvPr>
        </p:nvGraphicFramePr>
        <p:xfrm>
          <a:off x="4876800" y="1600200"/>
          <a:ext cx="3886200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419600" y="2286000"/>
            <a:ext cx="3733801" cy="4191000"/>
          </a:xfrm>
          <a:ln w="38100">
            <a:solidFill>
              <a:schemeClr val="tx2"/>
            </a:solidFill>
          </a:ln>
        </p:spPr>
        <p:txBody>
          <a:bodyPr>
            <a:noAutofit/>
          </a:bodyPr>
          <a:lstStyle/>
          <a:p>
            <a:endParaRPr lang="en-US" sz="1600" dirty="0"/>
          </a:p>
          <a:p>
            <a:r>
              <a:rPr lang="en-US" sz="1600" dirty="0">
                <a:solidFill>
                  <a:schemeClr val="bg1"/>
                </a:solidFill>
              </a:rPr>
              <a:t>Refuses treatment, cries forcefully, extremely negative behavior associated with fear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Reluctant to accept treatment &amp; displays evidence of slight negativism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Accepts treatment, but if had a bad experience ,may become uncooperative</a:t>
            </a:r>
          </a:p>
          <a:p>
            <a:pPr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Unique behavior, looks forward to &amp;understands the importance of good preventive care.</a:t>
            </a:r>
            <a:endParaRPr lang="en-IN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886200" cy="5562600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</a:rPr>
              <a:t>Under  The Control of Dentist</a:t>
            </a:r>
          </a:p>
          <a:p>
            <a:pPr marL="571500" indent="-571500">
              <a:buNone/>
            </a:pPr>
            <a:r>
              <a:rPr lang="en-US" sz="2400" dirty="0">
                <a:solidFill>
                  <a:schemeClr val="bg1"/>
                </a:solidFill>
              </a:rPr>
              <a:t>1.    </a:t>
            </a:r>
            <a:r>
              <a:rPr lang="en-US" sz="2400" u="sng" dirty="0">
                <a:solidFill>
                  <a:schemeClr val="bg1"/>
                </a:solidFill>
              </a:rPr>
              <a:t>Dental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u="sng" dirty="0">
                <a:solidFill>
                  <a:schemeClr val="bg1"/>
                </a:solidFill>
              </a:rPr>
              <a:t>clinic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marL="571500" indent="-571500"/>
            <a:r>
              <a:rPr lang="en-US" sz="2400" dirty="0">
                <a:solidFill>
                  <a:schemeClr val="bg1"/>
                </a:solidFill>
              </a:rPr>
              <a:t>Simulate a homely environment. </a:t>
            </a:r>
          </a:p>
          <a:p>
            <a:pPr marL="571500" indent="-571500"/>
            <a:r>
              <a:rPr lang="en-US" sz="2400" dirty="0">
                <a:solidFill>
                  <a:schemeClr val="bg1"/>
                </a:solidFill>
              </a:rPr>
              <a:t>Operating room should be colorful &amp; lively with posters, television, videogames.</a:t>
            </a:r>
          </a:p>
          <a:p>
            <a:pPr marL="571500" indent="-571500"/>
            <a:r>
              <a:rPr lang="en-US" sz="2400" dirty="0">
                <a:solidFill>
                  <a:schemeClr val="bg1"/>
                </a:solidFill>
              </a:rPr>
              <a:t>Separate waiting room with toys, story books, &amp; comics.</a:t>
            </a:r>
          </a:p>
          <a:p>
            <a:pPr marL="571500" indent="-57150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571500" indent="-57150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4800" y="3810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Factors Affecting Child’s Behavior In Dental Office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4267200" cy="291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4724400" cy="62484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Dental auxillary should be kind &amp; greet the child with a smile.</a:t>
            </a:r>
          </a:p>
          <a:p>
            <a:r>
              <a:rPr lang="en-US" sz="2400" dirty="0">
                <a:solidFill>
                  <a:schemeClr val="bg1"/>
                </a:solidFill>
              </a:rPr>
              <a:t>Appointment time should be short, less than 30 minutes.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Early morning appointments preferred for younger children.</a:t>
            </a:r>
          </a:p>
          <a:p>
            <a:r>
              <a:rPr lang="en-US" sz="2400" dirty="0">
                <a:solidFill>
                  <a:schemeClr val="bg1"/>
                </a:solidFill>
              </a:rPr>
              <a:t>Children should not be waiting for too long in waiting area.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Preparation of child to dental clinic is done by use of phones/pamphlets/letters. </a:t>
            </a:r>
          </a:p>
          <a:p>
            <a:pPr algn="just"/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c4.ac-images.myspacecdn.com/images02/122/l_0a8a941e80cc40d4bfac5e1a0f820f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143" y="2895600"/>
            <a:ext cx="3918857" cy="365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4937</TotalTime>
  <Words>1418</Words>
  <Application>Microsoft Office PowerPoint</Application>
  <PresentationFormat>On-screen Show (4:3)</PresentationFormat>
  <Paragraphs>213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Algerian</vt:lpstr>
      <vt:lpstr>Arial</vt:lpstr>
      <vt:lpstr>Book Antiqua</vt:lpstr>
      <vt:lpstr>Calibri</vt:lpstr>
      <vt:lpstr>Wingdings</vt:lpstr>
      <vt:lpstr>Office Theme</vt:lpstr>
      <vt:lpstr>PowerPoint Presentation</vt:lpstr>
      <vt:lpstr>Slow learning objective</vt:lpstr>
      <vt:lpstr>CONTENTS</vt:lpstr>
      <vt:lpstr> Definitions</vt:lpstr>
      <vt:lpstr>PowerPoint Presentation</vt:lpstr>
      <vt:lpstr>Classification</vt:lpstr>
      <vt:lpstr> FRANKEL’S BEHAVIOR RATING SCALE (1962)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Maternal Influences On Personality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Radio</dc:creator>
  <cp:lastModifiedBy>atandulkar@outlook.com</cp:lastModifiedBy>
  <cp:revision>530</cp:revision>
  <dcterms:created xsi:type="dcterms:W3CDTF">2006-08-16T00:00:00Z</dcterms:created>
  <dcterms:modified xsi:type="dcterms:W3CDTF">2022-08-24T06:48:45Z</dcterms:modified>
</cp:coreProperties>
</file>